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Arbeitsblatt.xlsx"/><Relationship Id="rId1" Type="http://schemas.openxmlformats.org/officeDocument/2006/relationships/image" Target="../media/image2.jpeg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BasistabStadttEWO!$F$8</c:f>
              <c:strCache>
                <c:ptCount val="1"/>
                <c:pt idx="0">
                  <c:v>Personen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5"/>
              </a:solidFill>
            </a:ln>
            <a:effectLst/>
          </c:spPr>
          <c:invertIfNegative val="0"/>
          <c:dPt>
            <c:idx val="4"/>
            <c:invertIfNegative val="0"/>
            <c:bubble3D val="0"/>
            <c:spPr>
              <a:blipFill>
                <a:blip xmlns:r="http://schemas.openxmlformats.org/officeDocument/2006/relationships" r:embed="rId1"/>
                <a:tile tx="0" ty="0" sx="100000" sy="100000" flip="none" algn="tl"/>
              </a:blipFill>
              <a:ln>
                <a:solidFill>
                  <a:schemeClr val="tx2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31F-4BB9-8E7A-4DD328C4E165}"/>
              </c:ext>
            </c:extLst>
          </c:dPt>
          <c:dPt>
            <c:idx val="10"/>
            <c:invertIfNegative val="0"/>
            <c:bubble3D val="0"/>
            <c:spPr>
              <a:gradFill>
                <a:gsLst>
                  <a:gs pos="0">
                    <a:schemeClr val="accent5"/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ln>
                <a:solidFill>
                  <a:schemeClr val="accent5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31F-4BB9-8E7A-4DD328C4E165}"/>
              </c:ext>
            </c:extLst>
          </c:dPt>
          <c:dLbls>
            <c:dLbl>
              <c:idx val="10"/>
              <c:layout>
                <c:manualLayout>
                  <c:x val="-1.207729468599033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31F-4BB9-8E7A-4DD328C4E165}"/>
                </c:ext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BasistabStadttEWO!$A$9:$A$19</c:f>
              <c:strCache>
                <c:ptCount val="11"/>
                <c:pt idx="0">
                  <c:v>Kernstadt Nordost</c:v>
                </c:pt>
                <c:pt idx="1">
                  <c:v>Kernstadt Südost</c:v>
                </c:pt>
                <c:pt idx="2">
                  <c:v>Kernstadt Südwest</c:v>
                </c:pt>
                <c:pt idx="3">
                  <c:v>Kernstadt Nordwest</c:v>
                </c:pt>
                <c:pt idx="4">
                  <c:v>Kernstadt </c:v>
                </c:pt>
                <c:pt idx="5">
                  <c:v>Obergrombach</c:v>
                </c:pt>
                <c:pt idx="6">
                  <c:v>Untergrombach</c:v>
                </c:pt>
                <c:pt idx="7">
                  <c:v>Büchenau</c:v>
                </c:pt>
                <c:pt idx="8">
                  <c:v>Heidelsheim</c:v>
                </c:pt>
                <c:pt idx="9">
                  <c:v>Helmsheim</c:v>
                </c:pt>
                <c:pt idx="10">
                  <c:v>Gesamtstadt</c:v>
                </c:pt>
              </c:strCache>
            </c:strRef>
          </c:cat>
          <c:val>
            <c:numRef>
              <c:f>BasistabStadttEWO!$F$9:$F$19</c:f>
              <c:numCache>
                <c:formatCode>#,##0</c:formatCode>
                <c:ptCount val="11"/>
                <c:pt idx="0">
                  <c:v>10123</c:v>
                </c:pt>
                <c:pt idx="1">
                  <c:v>8534</c:v>
                </c:pt>
                <c:pt idx="2">
                  <c:v>5285</c:v>
                </c:pt>
                <c:pt idx="3">
                  <c:v>3638</c:v>
                </c:pt>
                <c:pt idx="4">
                  <c:v>27580</c:v>
                </c:pt>
                <c:pt idx="5">
                  <c:v>2387</c:v>
                </c:pt>
                <c:pt idx="6">
                  <c:v>6169</c:v>
                </c:pt>
                <c:pt idx="7">
                  <c:v>2441</c:v>
                </c:pt>
                <c:pt idx="8">
                  <c:v>4994</c:v>
                </c:pt>
                <c:pt idx="9">
                  <c:v>2383</c:v>
                </c:pt>
                <c:pt idx="10">
                  <c:v>45954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31F-4BB9-8E7A-4DD328C4E1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48940591"/>
        <c:axId val="1"/>
      </c:barChart>
      <c:catAx>
        <c:axId val="9489405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48000"/>
          <c:min val="1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948940591"/>
        <c:crosses val="autoZero"/>
        <c:crossBetween val="between"/>
      </c:valAx>
      <c:spPr>
        <a:solidFill>
          <a:schemeClr val="accent1">
            <a:lumMod val="20000"/>
            <a:lumOff val="80000"/>
          </a:schemeClr>
        </a:solidFill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de-DE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1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'L:\Daten\Eberle\Internetauftritt\[EWO-Entw_Internetpfl. 08.06.2021.xlsx]Tab_EWO Zun gesamt 2015-2020'!$A$6</c:f>
              <c:strCache>
                <c:ptCount val="1"/>
                <c:pt idx="0">
                  <c:v>Hauptwohnung</c:v>
                </c:pt>
              </c:strCache>
            </c:strRef>
          </c:tx>
          <c:spPr>
            <a:gradFill flip="none" rotWithShape="1">
              <a:gsLst>
                <a:gs pos="0">
                  <a:schemeClr val="accent1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accent1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accent1">
                    <a:lumMod val="60000"/>
                    <a:lumOff val="40000"/>
                    <a:shade val="100000"/>
                    <a:satMod val="115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'[1]Tab_EWO Zun gesamt 2015-2020'!$B$5:$G$5</c:f>
              <c:strCach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strCache>
            </c:strRef>
          </c:cat>
          <c:val>
            <c:numRef>
              <c:f>'[1]Tab_EWO Zun gesamt 2015-2020'!$B$6:$G$6</c:f>
              <c:numCache>
                <c:formatCode>General</c:formatCode>
                <c:ptCount val="6"/>
                <c:pt idx="0">
                  <c:v>44539</c:v>
                </c:pt>
                <c:pt idx="1">
                  <c:v>44652</c:v>
                </c:pt>
                <c:pt idx="2">
                  <c:v>44938</c:v>
                </c:pt>
                <c:pt idx="3">
                  <c:v>45042</c:v>
                </c:pt>
                <c:pt idx="4">
                  <c:v>45169</c:v>
                </c:pt>
                <c:pt idx="5">
                  <c:v>45756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88-473C-99AC-2B4AC4F5015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457774320"/>
        <c:axId val="457774736"/>
      </c:barChart>
      <c:dateAx>
        <c:axId val="457774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57774736"/>
        <c:crosses val="autoZero"/>
        <c:auto val="0"/>
        <c:lblOffset val="100"/>
        <c:baseTimeUnit val="days"/>
      </c:dateAx>
      <c:valAx>
        <c:axId val="45777473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57774320"/>
        <c:crosses val="autoZero"/>
        <c:crossBetween val="between"/>
      </c:valAx>
      <c:spPr>
        <a:noFill/>
        <a:ln>
          <a:solidFill>
            <a:schemeClr val="tx2">
              <a:lumMod val="20000"/>
              <a:lumOff val="80000"/>
            </a:schemeClr>
          </a:solidFill>
        </a:ln>
        <a:effectLst/>
      </c:spPr>
    </c:plotArea>
    <c:plotVisOnly val="1"/>
    <c:dispBlanksAs val="gap"/>
    <c:showDLblsOverMax val="0"/>
  </c:chart>
  <c:spPr>
    <a:solidFill>
      <a:schemeClr val="accent1">
        <a:lumMod val="20000"/>
        <a:lumOff val="8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</cdr:x>
      <cdr:y>0.23611</cdr:y>
    </cdr:from>
    <cdr:to>
      <cdr:x>0.23</cdr:x>
      <cdr:y>0.56944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137160" y="6477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de-DE" sz="1100"/>
        </a:p>
      </cdr:txBody>
    </cdr:sp>
  </cdr:relSizeAnchor>
  <cdr:relSizeAnchor xmlns:cdr="http://schemas.openxmlformats.org/drawingml/2006/chartDrawing">
    <cdr:from>
      <cdr:x>0.04052</cdr:x>
      <cdr:y>0.10123</cdr:y>
    </cdr:from>
    <cdr:to>
      <cdr:x>0.12747</cdr:x>
      <cdr:y>0.31137</cdr:y>
    </cdr:to>
    <cdr:sp macro="" textlink="">
      <cdr:nvSpPr>
        <cdr:cNvPr id="3" name="Textfeld 2"/>
        <cdr:cNvSpPr txBox="1"/>
      </cdr:nvSpPr>
      <cdr:spPr>
        <a:xfrm xmlns:a="http://schemas.openxmlformats.org/drawingml/2006/main">
          <a:off x="426057" y="44049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de-DE" dirty="0">
              <a:solidFill>
                <a:srgbClr val="FF0000"/>
              </a:solidFill>
            </a:rPr>
            <a:t>jeweils am 31.12. eines Jahres 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14446-8000-4CC2-B17A-BFE52D916E04}" type="datetimeFigureOut">
              <a:rPr lang="de-DE" smtClean="0"/>
              <a:t>12.10.2021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6BF7D3-F50F-44B2-BDB7-C6F273C1C4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5765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30.09.2021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Bürgeramt - Statistikstelle E. - September 2021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F01D-D672-4DFF-9B99-BE55C72BB0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225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30.09.2021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Bürgeramt - Statistikstelle E. - September 2021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F01D-D672-4DFF-9B99-BE55C72BB0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0577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30.09.2021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Bürgeramt - Statistikstelle E. - September 2021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F01D-D672-4DFF-9B99-BE55C72BB0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1792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30.09.2021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Bürgeramt - Statistikstelle E. - September 2021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F01D-D672-4DFF-9B99-BE55C72BB0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6786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30.09.2021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Bürgeramt - Statistikstelle E. - September 2021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F01D-D672-4DFF-9B99-BE55C72BB0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3158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30.09.2021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Bürgeramt - Statistikstelle E. - September 2021 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F01D-D672-4DFF-9B99-BE55C72BB0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8660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30.09.2021</a:t>
            </a: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Bürgeramt - Statistikstelle E. - September 2021 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F01D-D672-4DFF-9B99-BE55C72BB0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7219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30.09.2021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Bürgeramt - Statistikstelle E. - September 2021 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F01D-D672-4DFF-9B99-BE55C72BB0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2385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30.09.2021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Bürgeramt - Statistikstelle E. - September 2021 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F01D-D672-4DFF-9B99-BE55C72BB0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9985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30.09.2021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Bürgeramt - Statistikstelle E. - September 2021 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F01D-D672-4DFF-9B99-BE55C72BB0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3462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30.09.2021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Bürgeramt - Statistikstelle E. - September 2021 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F01D-D672-4DFF-9B99-BE55C72BB0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2507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30.09.2021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Bürgeramt - Statistikstelle E. - September 2021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4F01D-D672-4DFF-9B99-BE55C72BB0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7272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Statistikstelle@Bruchsal.de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sz="7200" b="1" dirty="0" smtClean="0"/>
              <a:t>Große Kreisstadt Bruchsal</a:t>
            </a:r>
            <a:r>
              <a:rPr lang="de-DE" sz="7200" dirty="0" smtClean="0"/>
              <a:t/>
            </a:r>
            <a:br>
              <a:rPr lang="de-DE" sz="7200" dirty="0" smtClean="0"/>
            </a:b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sz="5400" dirty="0" smtClean="0">
                <a:latin typeface="Tw Cen MT Condensed Extra Bold" panose="020B0803020202020204" pitchFamily="34" charset="0"/>
              </a:rPr>
              <a:t>Einwohnerstruktur </a:t>
            </a:r>
            <a:endParaRPr lang="de-DE" sz="5400" dirty="0">
              <a:latin typeface="Tw Cen MT Condensed Extra Bold" panose="020B0803020202020204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277304" y="5998132"/>
            <a:ext cx="5350497" cy="365125"/>
          </a:xfrm>
        </p:spPr>
        <p:txBody>
          <a:bodyPr/>
          <a:lstStyle/>
          <a:p>
            <a:r>
              <a:rPr lang="de-DE" sz="1800" dirty="0" smtClean="0"/>
              <a:t>erstellt durch Bürgeramt - Statistikstelle 09.2021</a:t>
            </a:r>
          </a:p>
          <a:p>
            <a:r>
              <a:rPr lang="de-DE" dirty="0" smtClean="0"/>
              <a:t>weitere Infos unter </a:t>
            </a:r>
            <a:r>
              <a:rPr lang="de-DE" dirty="0" smtClean="0">
                <a:hlinkClick r:id="rId2"/>
              </a:rPr>
              <a:t>Statistikstelle@Bruchsal.de</a:t>
            </a:r>
            <a:endParaRPr lang="de-DE" dirty="0" smtClean="0"/>
          </a:p>
          <a:p>
            <a:r>
              <a:rPr lang="de-DE" dirty="0" smtClean="0"/>
              <a:t> - </a:t>
            </a:r>
            <a:endParaRPr lang="de-DE" dirty="0"/>
          </a:p>
        </p:txBody>
      </p:sp>
      <p:pic>
        <p:nvPicPr>
          <p:cNvPr id="5" name="Picture 2" descr="http://www.querdenker.de/files/wysthumb/cache/Evolution_Alter_Entwicklung_XS_350_238_3862e70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6272" y="62905"/>
            <a:ext cx="2026920" cy="13785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8457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e-DE" sz="4000" b="1" dirty="0" smtClean="0"/>
              <a:t>Große Kreisstadt Bruchsal</a:t>
            </a:r>
            <a:r>
              <a:rPr lang="de-DE" sz="5400" dirty="0" smtClean="0"/>
              <a:t/>
            </a:r>
            <a:br>
              <a:rPr lang="de-DE" sz="5400" dirty="0" smtClean="0"/>
            </a:br>
            <a:r>
              <a:rPr lang="de-DE" sz="2700" dirty="0" smtClean="0"/>
              <a:t>Einwohner mit Haupt-/ Alleiniger Wohnung in den Stadtteilen </a:t>
            </a:r>
            <a:br>
              <a:rPr lang="de-DE" sz="2700" dirty="0" smtClean="0"/>
            </a:br>
            <a:r>
              <a:rPr lang="de-DE" sz="2700" b="1" dirty="0" smtClean="0">
                <a:solidFill>
                  <a:srgbClr val="FF0000"/>
                </a:solidFill>
              </a:rPr>
              <a:t>30.06.2021</a:t>
            </a:r>
            <a:endParaRPr lang="de-DE" sz="2700" b="1" dirty="0">
              <a:solidFill>
                <a:srgbClr val="FF0000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Bürgeramt - Statistikstelle  - September 2021 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F01D-D672-4DFF-9B99-BE55C72BB0AB}" type="slidenum">
              <a:rPr lang="de-DE" smtClean="0"/>
              <a:t>2</a:t>
            </a:fld>
            <a:endParaRPr lang="de-DE"/>
          </a:p>
        </p:txBody>
      </p:sp>
      <p:graphicFrame>
        <p:nvGraphicFramePr>
          <p:cNvPr id="7" name="Inhaltsplatzhalt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462626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263704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3600" b="1" dirty="0" smtClean="0"/>
              <a:t>Große Kreisstadt Bruchsal</a:t>
            </a:r>
            <a:r>
              <a:rPr lang="de-DE" sz="3600" dirty="0" smtClean="0"/>
              <a:t/>
            </a:r>
            <a:br>
              <a:rPr lang="de-DE" sz="3600" dirty="0" smtClean="0"/>
            </a:br>
            <a:r>
              <a:rPr lang="de-DE" sz="2800" dirty="0" smtClean="0"/>
              <a:t>Einwohnerentwicklung in den Jahren 2015- 2020 - Gesamtstadt</a:t>
            </a:r>
            <a:endParaRPr lang="de-DE" sz="2800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314985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Bürgeramt - Statistikstelle  - September 2021 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F01D-D672-4DFF-9B99-BE55C72BB0AB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006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e-DE" sz="3600" b="1" dirty="0" smtClean="0"/>
              <a:t>Große Kreisstadt Bruchsal</a:t>
            </a:r>
            <a:r>
              <a:rPr lang="de-DE" sz="5400" dirty="0" smtClean="0"/>
              <a:t/>
            </a:r>
            <a:br>
              <a:rPr lang="de-DE" sz="5400" dirty="0" smtClean="0"/>
            </a:br>
            <a:r>
              <a:rPr lang="de-DE" sz="2700" dirty="0" smtClean="0"/>
              <a:t>Haushalte in den Stadtteilen nach Zahl der Personen und Geschlecht</a:t>
            </a:r>
            <a:br>
              <a:rPr lang="de-DE" sz="2700" dirty="0" smtClean="0"/>
            </a:br>
            <a:r>
              <a:rPr lang="de-DE" sz="2700" dirty="0" smtClean="0"/>
              <a:t>31.12.2020</a:t>
            </a:r>
            <a:endParaRPr lang="de-DE" sz="2700" dirty="0"/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3935" y="2554137"/>
            <a:ext cx="10515600" cy="2664860"/>
          </a:xfrm>
          <a:prstGeom prst="rect">
            <a:avLst/>
          </a:prstGeom>
        </p:spPr>
      </p:pic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Bürgeramt - Statistikstelle  - September 2021 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F01D-D672-4DFF-9B99-BE55C72BB0AB}" type="slidenum">
              <a:rPr lang="de-DE" smtClean="0"/>
              <a:t>4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893935" y="1690688"/>
            <a:ext cx="92608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b="1" dirty="0" smtClean="0"/>
              <a:t>Info</a:t>
            </a:r>
          </a:p>
          <a:p>
            <a:r>
              <a:rPr lang="de-DE" sz="1000" dirty="0" smtClean="0"/>
              <a:t>Es sind alle in Haushalten (HHA) lebenden Personen in der Statistik enthalten. Datenquelle: Einwohnerfortschreibung der Stadt Bruchsal/ Auswertung  mit </a:t>
            </a:r>
            <a:r>
              <a:rPr lang="de-DE" sz="1000" dirty="0" err="1" smtClean="0"/>
              <a:t>Statistikprg</a:t>
            </a:r>
            <a:r>
              <a:rPr lang="de-DE" sz="1000" dirty="0" smtClean="0"/>
              <a:t>. DUVA   </a:t>
            </a:r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44824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3600" b="1" dirty="0">
                <a:solidFill>
                  <a:prstClr val="black"/>
                </a:solidFill>
              </a:rPr>
              <a:t>Große Kreisstadt Bruchsal</a:t>
            </a:r>
            <a:br>
              <a:rPr lang="de-DE" sz="3600" b="1" dirty="0">
                <a:solidFill>
                  <a:prstClr val="black"/>
                </a:solidFill>
              </a:rPr>
            </a:br>
            <a:r>
              <a:rPr lang="de-DE" sz="2700" dirty="0" smtClean="0">
                <a:solidFill>
                  <a:prstClr val="black"/>
                </a:solidFill>
              </a:rPr>
              <a:t>Wohnbevölkerung nach Nationalitäten in den Stadtteilen</a:t>
            </a:r>
            <a:br>
              <a:rPr lang="de-DE" sz="2700" dirty="0" smtClean="0">
                <a:solidFill>
                  <a:prstClr val="black"/>
                </a:solidFill>
              </a:rPr>
            </a:br>
            <a:r>
              <a:rPr lang="de-DE" sz="2000" dirty="0" smtClean="0">
                <a:solidFill>
                  <a:prstClr val="black"/>
                </a:solidFill>
              </a:rPr>
              <a:t>(Deutsch/ Nichtdeutsch)</a:t>
            </a:r>
            <a:endParaRPr lang="de-DE" sz="200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Bürgeramt - Statistikstelle  - September 2021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F01D-D672-4DFF-9B99-BE55C72BB0AB}" type="slidenum">
              <a:rPr lang="de-DE" smtClean="0"/>
              <a:t>5</a:t>
            </a:fld>
            <a:endParaRPr lang="de-DE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1133781"/>
              </p:ext>
            </p:extLst>
          </p:nvPr>
        </p:nvGraphicFramePr>
        <p:xfrm>
          <a:off x="3355450" y="1934369"/>
          <a:ext cx="5496449" cy="41338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78673">
                  <a:extLst>
                    <a:ext uri="{9D8B030D-6E8A-4147-A177-3AD203B41FA5}">
                      <a16:colId xmlns:a16="http://schemas.microsoft.com/office/drawing/2014/main" val="37747838"/>
                    </a:ext>
                  </a:extLst>
                </a:gridCol>
                <a:gridCol w="761561">
                  <a:extLst>
                    <a:ext uri="{9D8B030D-6E8A-4147-A177-3AD203B41FA5}">
                      <a16:colId xmlns:a16="http://schemas.microsoft.com/office/drawing/2014/main" val="3273024146"/>
                    </a:ext>
                  </a:extLst>
                </a:gridCol>
                <a:gridCol w="1294654">
                  <a:extLst>
                    <a:ext uri="{9D8B030D-6E8A-4147-A177-3AD203B41FA5}">
                      <a16:colId xmlns:a16="http://schemas.microsoft.com/office/drawing/2014/main" val="116136269"/>
                    </a:ext>
                  </a:extLst>
                </a:gridCol>
                <a:gridCol w="761561">
                  <a:extLst>
                    <a:ext uri="{9D8B030D-6E8A-4147-A177-3AD203B41FA5}">
                      <a16:colId xmlns:a16="http://schemas.microsoft.com/office/drawing/2014/main" val="1388389654"/>
                    </a:ext>
                  </a:extLst>
                </a:gridCol>
              </a:tblGrid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Staatsangehörigkeit </a:t>
                      </a:r>
                      <a:endParaRPr lang="de-DE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deutsch</a:t>
                      </a:r>
                      <a:endParaRPr lang="de-DE" sz="14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nichtdeutsch</a:t>
                      </a:r>
                      <a:endParaRPr lang="de-DE" sz="14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Summe</a:t>
                      </a:r>
                      <a:endParaRPr lang="de-DE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0246496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Stadtteil</a:t>
                      </a:r>
                      <a:endParaRPr lang="de-DE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1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1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1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592450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1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1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90260267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Kernstadt Nordost</a:t>
                      </a:r>
                      <a:endParaRPr lang="de-DE" sz="16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7.913</a:t>
                      </a:r>
                      <a:endParaRPr lang="de-DE" sz="16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2.249</a:t>
                      </a:r>
                      <a:endParaRPr lang="de-DE" sz="16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10.162</a:t>
                      </a:r>
                      <a:endParaRPr lang="de-DE" sz="16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53431481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Kernstadt Südost</a:t>
                      </a:r>
                      <a:endParaRPr lang="de-DE" sz="16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6.551</a:t>
                      </a:r>
                      <a:endParaRPr lang="de-DE" sz="16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1.990</a:t>
                      </a:r>
                      <a:endParaRPr lang="de-DE" sz="16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8.541</a:t>
                      </a:r>
                      <a:endParaRPr lang="de-DE" sz="16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60114538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Kernstadt Südwest </a:t>
                      </a:r>
                      <a:endParaRPr lang="de-DE" sz="16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4.152</a:t>
                      </a:r>
                      <a:endParaRPr lang="de-DE" sz="16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1.140</a:t>
                      </a:r>
                      <a:endParaRPr lang="de-DE" sz="16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5.292</a:t>
                      </a:r>
                      <a:endParaRPr lang="de-DE" sz="16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40197788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Kernstadt Nordwest</a:t>
                      </a:r>
                      <a:endParaRPr lang="de-DE" sz="16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2.406</a:t>
                      </a:r>
                      <a:endParaRPr lang="de-DE" sz="16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965</a:t>
                      </a:r>
                      <a:endParaRPr lang="de-DE" sz="16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3.371</a:t>
                      </a:r>
                      <a:endParaRPr lang="de-DE" sz="16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97547664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6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6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22109324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Kernstadt</a:t>
                      </a:r>
                      <a:endParaRPr lang="de-DE" sz="16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21.022</a:t>
                      </a:r>
                      <a:endParaRPr lang="de-DE" sz="16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6.344</a:t>
                      </a:r>
                      <a:endParaRPr lang="de-DE" sz="16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27.366</a:t>
                      </a:r>
                      <a:endParaRPr lang="de-DE" sz="16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09377530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64198672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Obergrombach</a:t>
                      </a:r>
                      <a:endParaRPr lang="de-DE" sz="16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2.272</a:t>
                      </a:r>
                      <a:endParaRPr lang="de-DE" sz="16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123</a:t>
                      </a:r>
                      <a:endParaRPr lang="de-DE" sz="16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2.395</a:t>
                      </a:r>
                      <a:endParaRPr lang="de-DE" sz="16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8123555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Untergrombach</a:t>
                      </a:r>
                      <a:endParaRPr lang="de-DE" sz="16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5.491</a:t>
                      </a:r>
                      <a:endParaRPr lang="de-DE" sz="16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709</a:t>
                      </a:r>
                      <a:endParaRPr lang="de-DE" sz="16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6.200</a:t>
                      </a:r>
                      <a:endParaRPr lang="de-DE" sz="16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02878585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Büchenau</a:t>
                      </a:r>
                      <a:endParaRPr lang="de-DE" sz="16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2.209</a:t>
                      </a:r>
                      <a:endParaRPr lang="de-DE" sz="16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214</a:t>
                      </a:r>
                      <a:endParaRPr lang="de-DE" sz="16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2.423</a:t>
                      </a:r>
                      <a:endParaRPr lang="de-DE" sz="16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8057596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Heidelsheim</a:t>
                      </a:r>
                      <a:endParaRPr lang="de-DE" sz="16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4.211</a:t>
                      </a:r>
                      <a:endParaRPr lang="de-DE" sz="16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769</a:t>
                      </a:r>
                      <a:endParaRPr lang="de-DE" sz="16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4.980</a:t>
                      </a:r>
                      <a:endParaRPr lang="de-DE" sz="16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85378992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Helmsheim</a:t>
                      </a:r>
                      <a:endParaRPr lang="de-DE" sz="16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2.144</a:t>
                      </a:r>
                      <a:endParaRPr lang="de-DE" sz="16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248</a:t>
                      </a:r>
                      <a:endParaRPr lang="de-DE" sz="16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2.392</a:t>
                      </a:r>
                      <a:endParaRPr lang="de-DE" sz="16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26824861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Gesamt</a:t>
                      </a:r>
                      <a:endParaRPr lang="de-DE" sz="16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37.349</a:t>
                      </a:r>
                      <a:endParaRPr lang="de-DE" sz="16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8.407</a:t>
                      </a:r>
                      <a:endParaRPr lang="de-DE" sz="16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45.756</a:t>
                      </a:r>
                      <a:endParaRPr lang="de-DE" sz="16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37156070"/>
                  </a:ext>
                </a:extLst>
              </a:tr>
            </a:tbl>
          </a:graphicData>
        </a:graphic>
      </p:graphicFrame>
      <p:sp>
        <p:nvSpPr>
          <p:cNvPr id="7" name="Textfeld 6"/>
          <p:cNvSpPr txBox="1"/>
          <p:nvPr/>
        </p:nvSpPr>
        <p:spPr>
          <a:xfrm>
            <a:off x="2130949" y="1535529"/>
            <a:ext cx="13209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Stand: 31.12.2020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44349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205</Words>
  <Application>Microsoft Office PowerPoint</Application>
  <PresentationFormat>Breitbild</PresentationFormat>
  <Paragraphs>81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Tw Cen MT Condensed Extra Bold</vt:lpstr>
      <vt:lpstr>Office</vt:lpstr>
      <vt:lpstr>Große Kreisstadt Bruchsal </vt:lpstr>
      <vt:lpstr>Große Kreisstadt Bruchsal Einwohner mit Haupt-/ Alleiniger Wohnung in den Stadtteilen  30.06.2021</vt:lpstr>
      <vt:lpstr>Große Kreisstadt Bruchsal Einwohnerentwicklung in den Jahren 2015- 2020 - Gesamtstadt</vt:lpstr>
      <vt:lpstr>Große Kreisstadt Bruchsal Haushalte in den Stadtteilen nach Zahl der Personen und Geschlecht 31.12.2020</vt:lpstr>
      <vt:lpstr>Große Kreisstadt Bruchsal Wohnbevölkerung nach Nationalitäten in den Stadtteilen (Deutsch/ Nichtdeutsch)</vt:lpstr>
    </vt:vector>
  </TitlesOfParts>
  <Company>Stadt Bruchsal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Große Kreisstadt Bruchsal</dc:title>
  <dc:creator>Eberle Christa</dc:creator>
  <cp:lastModifiedBy>Eberle Christa</cp:lastModifiedBy>
  <cp:revision>25</cp:revision>
  <dcterms:created xsi:type="dcterms:W3CDTF">2021-09-30T10:47:13Z</dcterms:created>
  <dcterms:modified xsi:type="dcterms:W3CDTF">2021-10-12T12:41:48Z</dcterms:modified>
</cp:coreProperties>
</file>